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1" r:id="rId1"/>
  </p:sldMasterIdLst>
  <p:notesMasterIdLst>
    <p:notesMasterId r:id="rId21"/>
  </p:notesMasterIdLst>
  <p:sldIdLst>
    <p:sldId id="259" r:id="rId2"/>
    <p:sldId id="260" r:id="rId3"/>
    <p:sldId id="276" r:id="rId4"/>
    <p:sldId id="257" r:id="rId5"/>
    <p:sldId id="258" r:id="rId6"/>
    <p:sldId id="262" r:id="rId7"/>
    <p:sldId id="265" r:id="rId8"/>
    <p:sldId id="256" r:id="rId9"/>
    <p:sldId id="263" r:id="rId10"/>
    <p:sldId id="266" r:id="rId11"/>
    <p:sldId id="267" r:id="rId12"/>
    <p:sldId id="268" r:id="rId13"/>
    <p:sldId id="269" r:id="rId14"/>
    <p:sldId id="261" r:id="rId15"/>
    <p:sldId id="271" r:id="rId16"/>
    <p:sldId id="270" r:id="rId17"/>
    <p:sldId id="273" r:id="rId18"/>
    <p:sldId id="272" r:id="rId19"/>
    <p:sldId id="2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92" autoAdjust="0"/>
  </p:normalViewPr>
  <p:slideViewPr>
    <p:cSldViewPr snapToGrid="0" snapToObjects="1">
      <p:cViewPr>
        <p:scale>
          <a:sx n="75" d="100"/>
          <a:sy n="75" d="100"/>
        </p:scale>
        <p:origin x="-86" y="-29"/>
      </p:cViewPr>
      <p:guideLst>
        <p:guide orient="horz" pos="2305"/>
        <p:guide pos="273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F62433B-3ED4-2249-8763-29775AC1F533}" type="datetimeFigureOut">
              <a:rPr lang="en-US" smtClean="0"/>
              <a:t>3/17/2016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B492B8E-2816-CB45-8886-889CAE0E99B2}" type="slidenum">
              <a:rPr lang="en-US" smtClean="0"/>
              <a:t>‹#›</a:t>
            </a:fld>
            <a:endParaRPr lang="en-US"/>
          </a:p>
        </p:txBody>
      </p:sp>
    </p:spTree>
    <p:extLst>
      <p:ext uri="{BB962C8B-B14F-4D97-AF65-F5344CB8AC3E}">
        <p14:creationId xmlns:p14="http://schemas.microsoft.com/office/powerpoint/2010/main" val="2749110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92B8E-2816-CB45-8886-889CAE0E99B2}" type="slidenum">
              <a:rPr lang="en-US" smtClean="0"/>
              <a:t>16</a:t>
            </a:fld>
            <a:endParaRPr lang="en-US"/>
          </a:p>
        </p:txBody>
      </p:sp>
    </p:spTree>
    <p:extLst>
      <p:ext uri="{BB962C8B-B14F-4D97-AF65-F5344CB8AC3E}">
        <p14:creationId xmlns:p14="http://schemas.microsoft.com/office/powerpoint/2010/main" val="392648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92B8E-2816-CB45-8886-889CAE0E99B2}" type="slidenum">
              <a:rPr lang="en-US" smtClean="0"/>
              <a:t>19</a:t>
            </a:fld>
            <a:endParaRPr lang="en-US"/>
          </a:p>
        </p:txBody>
      </p:sp>
    </p:spTree>
    <p:extLst>
      <p:ext uri="{BB962C8B-B14F-4D97-AF65-F5344CB8AC3E}">
        <p14:creationId xmlns:p14="http://schemas.microsoft.com/office/powerpoint/2010/main" val="280251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March 17,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130882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22157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181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83501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March 17,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172254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E300C-6FC5-4FC3-AF1A-075E4F50620D}" type="datetime1">
              <a:rPr lang="en-US" smtClean="0"/>
              <a:pPr/>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80869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2188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33360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8430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51471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52504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pPr/>
              <a:t>3/17/2016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54073464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hiti Park Logo_v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25253" y="42336"/>
            <a:ext cx="1756914" cy="704464"/>
          </a:xfrm>
          <a:prstGeom prst="rect">
            <a:avLst/>
          </a:prstGeom>
        </p:spPr>
      </p:pic>
      <p:pic>
        <p:nvPicPr>
          <p:cNvPr id="7" name="Picture 6" descr="Stickersv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83667"/>
            <a:ext cx="9151056" cy="6100704"/>
          </a:xfrm>
          <a:prstGeom prst="rect">
            <a:avLst/>
          </a:prstGeom>
        </p:spPr>
      </p:pic>
    </p:spTree>
    <p:extLst>
      <p:ext uri="{BB962C8B-B14F-4D97-AF65-F5344CB8AC3E}">
        <p14:creationId xmlns:p14="http://schemas.microsoft.com/office/powerpoint/2010/main" val="929240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20" y="274638"/>
            <a:ext cx="5147047" cy="2535345"/>
          </a:xfrm>
        </p:spPr>
        <p:txBody>
          <a:bodyPr>
            <a:normAutofit/>
          </a:bodyPr>
          <a:lstStyle/>
          <a:p>
            <a:pPr algn="l"/>
            <a:r>
              <a:rPr lang="en-US" sz="2000" baseline="30000" dirty="0"/>
              <a:t>• 2001 Pond is filled in by the developer and property owner </a:t>
            </a:r>
            <a:r>
              <a:rPr lang="en-US" sz="2000" baseline="30000" dirty="0" smtClean="0"/>
              <a:t>in </a:t>
            </a:r>
            <a:r>
              <a:rPr lang="en-US" sz="2000" baseline="30000" dirty="0"/>
              <a:t>order to make room for his proposed two 40 foot open boat storage racks housing 180 boats. </a:t>
            </a:r>
          </a:p>
        </p:txBody>
      </p:sp>
      <p:pic>
        <p:nvPicPr>
          <p:cNvPr id="3" name="Picture 2" descr="boatracks.ps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30527" y="0"/>
            <a:ext cx="3569346" cy="6858000"/>
          </a:xfrm>
          <a:prstGeom prst="rect">
            <a:avLst/>
          </a:prstGeom>
        </p:spPr>
      </p:pic>
      <p:pic>
        <p:nvPicPr>
          <p:cNvPr id="5" name="Picture 4" descr="pond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9720" y="3021643"/>
            <a:ext cx="5200914" cy="3648953"/>
          </a:xfrm>
          <a:prstGeom prst="rect">
            <a:avLst/>
          </a:prstGeom>
        </p:spPr>
      </p:pic>
    </p:spTree>
    <p:extLst>
      <p:ext uri="{BB962C8B-B14F-4D97-AF65-F5344CB8AC3E}">
        <p14:creationId xmlns:p14="http://schemas.microsoft.com/office/powerpoint/2010/main" val="316503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55" y="3409041"/>
            <a:ext cx="3798720" cy="3089674"/>
          </a:xfrm>
        </p:spPr>
        <p:txBody>
          <a:bodyPr>
            <a:normAutofit/>
          </a:bodyPr>
          <a:lstStyle/>
          <a:p>
            <a:pPr algn="l"/>
            <a:r>
              <a:rPr lang="en-US" sz="1600" baseline="30000" dirty="0"/>
              <a:t>• 2001-2002 </a:t>
            </a:r>
            <a:br>
              <a:rPr lang="en-US" sz="1600" baseline="30000" dirty="0"/>
            </a:br>
            <a:r>
              <a:rPr lang="en-US" sz="1600" baseline="30000" dirty="0"/>
              <a:t>• contacted DEP and the YC received a slap on the wrist and fines for the filling in of pond without a permit </a:t>
            </a:r>
            <a:r>
              <a:rPr lang="en-US" sz="1600" baseline="30000" dirty="0" smtClean="0"/>
              <a:t>and for </a:t>
            </a:r>
            <a:r>
              <a:rPr lang="en-US" sz="1600" baseline="30000" dirty="0"/>
              <a:t>other environmental </a:t>
            </a:r>
            <a:r>
              <a:rPr lang="en-US" sz="1600" baseline="30000" dirty="0" smtClean="0"/>
              <a:t>hazards such as disposing boat</a:t>
            </a:r>
            <a:r>
              <a:rPr lang="en-US" sz="1600" dirty="0" smtClean="0"/>
              <a:t> </a:t>
            </a:r>
            <a:r>
              <a:rPr lang="en-US" sz="1600" baseline="30000" dirty="0" smtClean="0"/>
              <a:t>cleaning </a:t>
            </a:r>
            <a:r>
              <a:rPr lang="en-US" sz="1600" baseline="30000" dirty="0"/>
              <a:t>products into the ground and </a:t>
            </a:r>
            <a:r>
              <a:rPr lang="en-US" sz="1600" baseline="30000" dirty="0" smtClean="0"/>
              <a:t>Bayou creating</a:t>
            </a:r>
            <a:r>
              <a:rPr lang="en-US" sz="1600" dirty="0" smtClean="0"/>
              <a:t> </a:t>
            </a:r>
            <a:r>
              <a:rPr lang="en-US" sz="1600" baseline="30000" dirty="0" smtClean="0"/>
              <a:t>a toxic plume</a:t>
            </a:r>
            <a:r>
              <a:rPr lang="en-US" sz="1600" dirty="0" smtClean="0"/>
              <a:t> </a:t>
            </a:r>
            <a:r>
              <a:rPr lang="en-US" sz="1600" baseline="30000" dirty="0"/>
              <a:t/>
            </a:r>
            <a:br>
              <a:rPr lang="en-US" sz="1600" baseline="30000" dirty="0"/>
            </a:br>
            <a:r>
              <a:rPr lang="en-US" sz="1600" baseline="30000" dirty="0"/>
              <a:t>• </a:t>
            </a:r>
            <a:r>
              <a:rPr lang="en-US" sz="1600" baseline="30000" dirty="0" smtClean="0"/>
              <a:t>we started neighborhood petition against the boat racks</a:t>
            </a:r>
            <a:r>
              <a:rPr lang="en-US" sz="1600" baseline="30000" dirty="0"/>
              <a:t/>
            </a:r>
            <a:br>
              <a:rPr lang="en-US" sz="1600" baseline="30000" dirty="0"/>
            </a:br>
            <a:r>
              <a:rPr lang="en-US" sz="1600" baseline="30000" dirty="0"/>
              <a:t>• </a:t>
            </a:r>
            <a:r>
              <a:rPr lang="en-US" sz="1600" baseline="30000" dirty="0" smtClean="0"/>
              <a:t>Hired </a:t>
            </a:r>
            <a:r>
              <a:rPr lang="en-US" sz="1600" baseline="30000" dirty="0"/>
              <a:t>an attorney to help us with the Board of Adjustment </a:t>
            </a:r>
            <a:r>
              <a:rPr lang="en-US" sz="1600" baseline="30000" dirty="0" smtClean="0"/>
              <a:t>petition, which </a:t>
            </a:r>
            <a:r>
              <a:rPr lang="en-US" sz="1600" baseline="30000" dirty="0"/>
              <a:t>challenged Tim </a:t>
            </a:r>
            <a:r>
              <a:rPr lang="en-US" sz="1600" baseline="30000" dirty="0" err="1" smtClean="0"/>
              <a:t>Litchet’s</a:t>
            </a:r>
            <a:r>
              <a:rPr lang="en-US" sz="1600" baseline="30000" dirty="0" smtClean="0"/>
              <a:t> (City Planning Official) </a:t>
            </a:r>
            <a:r>
              <a:rPr lang="en-US" sz="1600" baseline="30000" dirty="0"/>
              <a:t>definition of </a:t>
            </a:r>
            <a:r>
              <a:rPr lang="en-US" sz="1600" baseline="30000" dirty="0" smtClean="0"/>
              <a:t>a Marina - this went to the  </a:t>
            </a:r>
            <a:r>
              <a:rPr lang="en-US" sz="1600" baseline="30000" dirty="0"/>
              <a:t>Board of </a:t>
            </a:r>
            <a:r>
              <a:rPr lang="en-US" sz="1600" baseline="30000" dirty="0" smtClean="0"/>
              <a:t>Adjustment where</a:t>
            </a:r>
            <a:r>
              <a:rPr lang="en-US" sz="1600" dirty="0" smtClean="0"/>
              <a:t> </a:t>
            </a:r>
            <a:r>
              <a:rPr lang="en-US" sz="1600" baseline="30000" dirty="0" smtClean="0"/>
              <a:t>we lost in a tie vote, 2-2</a:t>
            </a:r>
            <a:r>
              <a:rPr lang="en-US" sz="1600" baseline="30000" dirty="0"/>
              <a:t>.</a:t>
            </a:r>
            <a:r>
              <a:rPr lang="en-US" sz="1600" dirty="0" smtClean="0"/>
              <a:t> </a:t>
            </a:r>
            <a:r>
              <a:rPr lang="en-US" sz="1600" baseline="30000" dirty="0"/>
              <a:t>A</a:t>
            </a:r>
            <a:r>
              <a:rPr lang="en-US" sz="1600" baseline="30000" dirty="0" smtClean="0"/>
              <a:t> </a:t>
            </a:r>
            <a:r>
              <a:rPr lang="en-US" sz="1600" baseline="30000" dirty="0"/>
              <a:t>petition was </a:t>
            </a:r>
            <a:r>
              <a:rPr lang="en-US" sz="1600" baseline="30000" dirty="0" smtClean="0"/>
              <a:t>submitted by a BOA member </a:t>
            </a:r>
            <a:r>
              <a:rPr lang="en-US" sz="1600" baseline="30000" dirty="0"/>
              <a:t>to allow the missing </a:t>
            </a:r>
            <a:r>
              <a:rPr lang="en-US" sz="1600" baseline="30000" dirty="0" smtClean="0"/>
              <a:t>BOA member to view that meeting and vote so it would not be a decision made a by a tie vote</a:t>
            </a:r>
            <a:r>
              <a:rPr lang="en-US" sz="1600" dirty="0" smtClean="0"/>
              <a:t> </a:t>
            </a:r>
            <a:r>
              <a:rPr lang="en-US" sz="1600" baseline="30000" dirty="0" smtClean="0"/>
              <a:t>but -</a:t>
            </a:r>
            <a:r>
              <a:rPr lang="en-US" sz="1600" dirty="0" smtClean="0"/>
              <a:t> </a:t>
            </a:r>
            <a:r>
              <a:rPr lang="en-US" sz="1600" baseline="30000" dirty="0" smtClean="0"/>
              <a:t>again - in </a:t>
            </a:r>
            <a:r>
              <a:rPr lang="en-US" sz="1600" baseline="30000" dirty="0"/>
              <a:t>a 2-2 vote -we “lost</a:t>
            </a:r>
            <a:r>
              <a:rPr lang="en-US" sz="1600" baseline="30000" dirty="0" smtClean="0"/>
              <a:t>” - so actually we lost twice </a:t>
            </a:r>
            <a:r>
              <a:rPr lang="en-US" sz="1600" baseline="30000" dirty="0"/>
              <a:t>in a tie </a:t>
            </a:r>
            <a:r>
              <a:rPr lang="en-US" sz="1600" baseline="30000" dirty="0" smtClean="0"/>
              <a:t>vote</a:t>
            </a:r>
            <a:r>
              <a:rPr lang="en-US" sz="1600" baseline="30000" dirty="0"/>
              <a:t/>
            </a:r>
            <a:br>
              <a:rPr lang="en-US" sz="1600" baseline="30000" dirty="0"/>
            </a:br>
            <a:r>
              <a:rPr lang="en-US" sz="1600" baseline="30000" dirty="0"/>
              <a:t>• organized a fundraising concert to raise </a:t>
            </a:r>
            <a:r>
              <a:rPr lang="en-US" sz="1600" baseline="30000" dirty="0" smtClean="0"/>
              <a:t>money</a:t>
            </a:r>
            <a:endParaRPr lang="en-US" sz="1600" baseline="30000" dirty="0"/>
          </a:p>
        </p:txBody>
      </p:sp>
      <p:pic>
        <p:nvPicPr>
          <p:cNvPr id="4" name="Picture 3" descr="DEP_YC_lette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5521" y="0"/>
            <a:ext cx="5299364" cy="6858000"/>
          </a:xfrm>
          <a:prstGeom prst="rect">
            <a:avLst/>
          </a:prstGeom>
        </p:spPr>
      </p:pic>
      <p:pic>
        <p:nvPicPr>
          <p:cNvPr id="6" name="Picture 5" descr="FlyerSmallUnitychurchColorHalf.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444" y="215385"/>
            <a:ext cx="1979203" cy="3143515"/>
          </a:xfrm>
          <a:prstGeom prst="rect">
            <a:avLst/>
          </a:prstGeom>
        </p:spPr>
      </p:pic>
    </p:spTree>
    <p:extLst>
      <p:ext uri="{BB962C8B-B14F-4D97-AF65-F5344CB8AC3E}">
        <p14:creationId xmlns:p14="http://schemas.microsoft.com/office/powerpoint/2010/main" val="119990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3308574" cy="4724410"/>
          </a:xfrm>
        </p:spPr>
        <p:txBody>
          <a:bodyPr>
            <a:normAutofit/>
          </a:bodyPr>
          <a:lstStyle/>
          <a:p>
            <a:pPr algn="l"/>
            <a:r>
              <a:rPr lang="en-US" sz="2000" baseline="30000" dirty="0"/>
              <a:t>• </a:t>
            </a:r>
            <a:r>
              <a:rPr lang="en-US" sz="2000" baseline="30000" dirty="0" smtClean="0"/>
              <a:t>August 2003</a:t>
            </a:r>
            <a:r>
              <a:rPr lang="en-US" sz="2000" baseline="30000" dirty="0"/>
              <a:t/>
            </a:r>
            <a:br>
              <a:rPr lang="en-US" sz="2000" baseline="30000" dirty="0"/>
            </a:br>
            <a:r>
              <a:rPr lang="en-US" sz="2000" baseline="30000" dirty="0"/>
              <a:t> • Yacht Center Property is sold and purchased by the </a:t>
            </a:r>
            <a:r>
              <a:rPr lang="en-US" sz="2000" baseline="30000" dirty="0" smtClean="0"/>
              <a:t>Githlers (and others)</a:t>
            </a:r>
            <a:br>
              <a:rPr lang="en-US" sz="2000" baseline="30000" dirty="0" smtClean="0"/>
            </a:br>
            <a:r>
              <a:rPr lang="en-US" sz="2000" baseline="30000" dirty="0" smtClean="0"/>
              <a:t>• </a:t>
            </a:r>
            <a:r>
              <a:rPr lang="en-US" sz="2000" baseline="30000" dirty="0"/>
              <a:t>October 8 </a:t>
            </a:r>
            <a:r>
              <a:rPr lang="en-US" sz="2000" baseline="30000" dirty="0" smtClean="0"/>
              <a:t>the YC submitted boat storage project and this went to public hearing befor</a:t>
            </a:r>
            <a:r>
              <a:rPr lang="en-US" sz="2000" baseline="30000" dirty="0"/>
              <a:t>e</a:t>
            </a:r>
            <a:r>
              <a:rPr lang="en-US" sz="2000" dirty="0" smtClean="0"/>
              <a:t> </a:t>
            </a:r>
            <a:r>
              <a:rPr lang="en-US" sz="2000" baseline="30000" dirty="0" smtClean="0"/>
              <a:t>the </a:t>
            </a:r>
            <a:r>
              <a:rPr lang="en-US" sz="2000" baseline="30000" dirty="0"/>
              <a:t>Planning Board </a:t>
            </a:r>
            <a:r>
              <a:rPr lang="en-US" sz="2000" baseline="30000" dirty="0" smtClean="0"/>
              <a:t>and TP won this hearing 4-1.</a:t>
            </a:r>
            <a:br>
              <a:rPr lang="en-US" sz="2000" baseline="30000" dirty="0" smtClean="0"/>
            </a:br>
            <a:r>
              <a:rPr lang="en-US" sz="2000" baseline="30000" dirty="0" smtClean="0"/>
              <a:t/>
            </a:r>
            <a:br>
              <a:rPr lang="en-US" sz="2000" baseline="30000" dirty="0" smtClean="0"/>
            </a:br>
            <a:r>
              <a:rPr lang="en-US" sz="2000" baseline="30000" dirty="0" smtClean="0"/>
              <a:t>The YC pulled this proposal so it did not go forward to public hearing to the CC. And we celebrated.</a:t>
            </a:r>
            <a:endParaRPr lang="en-US" sz="2000" baseline="30000" dirty="0"/>
          </a:p>
        </p:txBody>
      </p:sp>
      <p:pic>
        <p:nvPicPr>
          <p:cNvPr id="3" name="Picture 2" descr="githler letter August03v2.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93028" y="-87086"/>
            <a:ext cx="5299364" cy="6858000"/>
          </a:xfrm>
          <a:prstGeom prst="rect">
            <a:avLst/>
          </a:prstGeom>
        </p:spPr>
      </p:pic>
    </p:spTree>
    <p:extLst>
      <p:ext uri="{BB962C8B-B14F-4D97-AF65-F5344CB8AC3E}">
        <p14:creationId xmlns:p14="http://schemas.microsoft.com/office/powerpoint/2010/main" val="4131002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126412" cy="1038903"/>
          </a:xfrm>
        </p:spPr>
        <p:txBody>
          <a:bodyPr>
            <a:normAutofit fontScale="90000"/>
          </a:bodyPr>
          <a:lstStyle/>
          <a:p>
            <a:pPr algn="l"/>
            <a:r>
              <a:rPr lang="en-US" sz="2000" baseline="30000" dirty="0"/>
              <a:t>• </a:t>
            </a:r>
            <a:r>
              <a:rPr lang="en-US" sz="2000" baseline="30000" dirty="0" smtClean="0"/>
              <a:t>Then in 2004 the</a:t>
            </a:r>
            <a:r>
              <a:rPr lang="en-US" sz="2000" dirty="0" smtClean="0"/>
              <a:t> </a:t>
            </a:r>
            <a:r>
              <a:rPr lang="en-US" sz="2000" baseline="30000" dirty="0" smtClean="0"/>
              <a:t>YC</a:t>
            </a:r>
            <a:r>
              <a:rPr lang="en-US" sz="2000" dirty="0" smtClean="0"/>
              <a:t> </a:t>
            </a:r>
            <a:r>
              <a:rPr lang="en-US" sz="2000" baseline="30000" dirty="0" smtClean="0"/>
              <a:t>submitted a</a:t>
            </a:r>
            <a:r>
              <a:rPr lang="en-US" sz="2000" dirty="0" smtClean="0"/>
              <a:t> </a:t>
            </a:r>
            <a:r>
              <a:rPr lang="en-US" sz="2000" baseline="30000" dirty="0" smtClean="0"/>
              <a:t>new proposal - </a:t>
            </a:r>
            <a:r>
              <a:rPr lang="en-US" sz="2000" baseline="30000" dirty="0"/>
              <a:t> </a:t>
            </a:r>
            <a:r>
              <a:rPr lang="en-US" sz="2000" baseline="30000" dirty="0" smtClean="0"/>
              <a:t>two 120ft condos with three 65 ft condos /25 units an acre</a:t>
            </a:r>
            <a:br>
              <a:rPr lang="en-US" sz="2000" baseline="30000" dirty="0" smtClean="0"/>
            </a:br>
            <a:r>
              <a:rPr lang="en-US" sz="2000" baseline="30000" dirty="0" smtClean="0"/>
              <a:t>• </a:t>
            </a:r>
            <a:r>
              <a:rPr lang="en-US" sz="2000" baseline="30000" dirty="0"/>
              <a:t>January </a:t>
            </a:r>
            <a:r>
              <a:rPr lang="en-US" sz="2000" baseline="30000" dirty="0" smtClean="0"/>
              <a:t>21 in a Public Hearing before the Planning Board,  TPN won </a:t>
            </a:r>
            <a:r>
              <a:rPr lang="en-US" sz="2000" baseline="30000" dirty="0"/>
              <a:t>4-1</a:t>
            </a:r>
            <a:br>
              <a:rPr lang="en-US" sz="2000" baseline="30000" dirty="0"/>
            </a:br>
            <a:r>
              <a:rPr lang="en-US" sz="2000" baseline="30000" dirty="0"/>
              <a:t>• March 11 </a:t>
            </a:r>
            <a:r>
              <a:rPr lang="en-US" sz="2000" baseline="30000" dirty="0" smtClean="0"/>
              <a:t> in a Public Hearing before </a:t>
            </a:r>
            <a:r>
              <a:rPr lang="en-US" sz="2000" baseline="30000" dirty="0"/>
              <a:t>the City </a:t>
            </a:r>
            <a:r>
              <a:rPr lang="en-US" sz="2000" baseline="30000" dirty="0" smtClean="0"/>
              <a:t>Commission, TPN won (</a:t>
            </a:r>
            <a:r>
              <a:rPr lang="en-US" sz="2000" baseline="30000" dirty="0"/>
              <a:t>4-1)</a:t>
            </a:r>
            <a:br>
              <a:rPr lang="en-US" sz="2000" baseline="30000" dirty="0"/>
            </a:br>
            <a:r>
              <a:rPr lang="en-US" sz="2000" baseline="30000" dirty="0" smtClean="0"/>
              <a:t>• March 15, 2004 at a City Commission meeting, a motion was made by a Commissioner to call for a re-vote on The YCs previous request,</a:t>
            </a:r>
            <a:r>
              <a:rPr lang="en-US" sz="2000" dirty="0" smtClean="0"/>
              <a:t> </a:t>
            </a:r>
            <a:r>
              <a:rPr lang="en-US" sz="2000" baseline="30000" dirty="0" smtClean="0"/>
              <a:t>that was </a:t>
            </a:r>
            <a:r>
              <a:rPr lang="en-US" sz="2000" baseline="30000" dirty="0" err="1" smtClean="0"/>
              <a:t>deined</a:t>
            </a:r>
            <a:endParaRPr lang="en-US" sz="2000" baseline="30000" dirty="0"/>
          </a:p>
        </p:txBody>
      </p:sp>
      <p:pic>
        <p:nvPicPr>
          <p:cNvPr id="6" name="Picture 5" descr="my house cop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572" y="1382487"/>
            <a:ext cx="7511143" cy="2652746"/>
          </a:xfrm>
          <a:prstGeom prst="rect">
            <a:avLst/>
          </a:prstGeom>
        </p:spPr>
      </p:pic>
      <p:pic>
        <p:nvPicPr>
          <p:cNvPr id="7" name="Picture 6" descr="twin tower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2" y="4109508"/>
            <a:ext cx="7511143" cy="2660196"/>
          </a:xfrm>
          <a:prstGeom prst="rect">
            <a:avLst/>
          </a:prstGeom>
        </p:spPr>
      </p:pic>
    </p:spTree>
    <p:extLst>
      <p:ext uri="{BB962C8B-B14F-4D97-AF65-F5344CB8AC3E}">
        <p14:creationId xmlns:p14="http://schemas.microsoft.com/office/powerpoint/2010/main" val="365560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hiti Park Logo_v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25253" y="42336"/>
            <a:ext cx="1756914" cy="704464"/>
          </a:xfrm>
          <a:prstGeom prst="rect">
            <a:avLst/>
          </a:prstGeom>
        </p:spPr>
      </p:pic>
      <p:sp>
        <p:nvSpPr>
          <p:cNvPr id="2" name="Content Placeholder 1"/>
          <p:cNvSpPr>
            <a:spLocks noGrp="1"/>
          </p:cNvSpPr>
          <p:nvPr>
            <p:ph idx="1"/>
          </p:nvPr>
        </p:nvSpPr>
        <p:spPr>
          <a:xfrm>
            <a:off x="457200" y="1175084"/>
            <a:ext cx="8229600" cy="4963086"/>
          </a:xfrm>
        </p:spPr>
        <p:txBody>
          <a:bodyPr>
            <a:normAutofit fontScale="70000" lnSpcReduction="20000"/>
          </a:bodyPr>
          <a:lstStyle/>
          <a:p>
            <a:pPr marL="0" indent="0">
              <a:buNone/>
            </a:pPr>
            <a:r>
              <a:rPr lang="en-US" baseline="30000" dirty="0" smtClean="0"/>
              <a:t/>
            </a:r>
            <a:br>
              <a:rPr lang="en-US" baseline="30000" dirty="0" smtClean="0"/>
            </a:br>
            <a:r>
              <a:rPr lang="en-US" baseline="30000" dirty="0" smtClean="0"/>
              <a:t>I wrote on March 2004 concerning the request for a re-vote:</a:t>
            </a:r>
          </a:p>
          <a:p>
            <a:pPr marL="0" indent="0">
              <a:buNone/>
            </a:pPr>
            <a:endParaRPr lang="en-US" i="1" baseline="30000" dirty="0"/>
          </a:p>
          <a:p>
            <a:pPr marL="0" indent="0">
              <a:buNone/>
            </a:pPr>
            <a:r>
              <a:rPr lang="en-US" i="1" baseline="30000" dirty="0" smtClean="0"/>
              <a:t>We are open to the developers making a reasonable proposition such as  a </a:t>
            </a:r>
            <a:r>
              <a:rPr lang="en-US" i="1" baseline="30000" dirty="0"/>
              <a:t>residential development which blends in </a:t>
            </a:r>
            <a:r>
              <a:rPr lang="en-US" i="1" baseline="30000" dirty="0" smtClean="0"/>
              <a:t>with the</a:t>
            </a:r>
            <a:r>
              <a:rPr lang="en-US" i="1" dirty="0" smtClean="0"/>
              <a:t> </a:t>
            </a:r>
            <a:r>
              <a:rPr lang="en-US" i="1" baseline="30000" dirty="0" smtClean="0"/>
              <a:t>natural </a:t>
            </a:r>
            <a:r>
              <a:rPr lang="en-US" i="1" baseline="30000" dirty="0"/>
              <a:t>vegetation, environment and canopy of this old established </a:t>
            </a:r>
            <a:r>
              <a:rPr lang="en-US" i="1" baseline="30000" dirty="0" smtClean="0"/>
              <a:t>neighborhood.</a:t>
            </a:r>
            <a:r>
              <a:rPr lang="en-US" i="1" dirty="0" smtClean="0"/>
              <a:t> </a:t>
            </a:r>
            <a:endParaRPr lang="en-US" i="1" baseline="30000" dirty="0" smtClean="0"/>
          </a:p>
          <a:p>
            <a:pPr marL="0" indent="0">
              <a:buNone/>
            </a:pPr>
            <a:endParaRPr lang="en-US" i="1" baseline="30000" dirty="0" smtClean="0"/>
          </a:p>
          <a:p>
            <a:pPr marL="0" indent="0">
              <a:buNone/>
            </a:pPr>
            <a:r>
              <a:rPr lang="en-US" i="1" baseline="30000" dirty="0" smtClean="0"/>
              <a:t>It </a:t>
            </a:r>
            <a:r>
              <a:rPr lang="en-US" i="1" baseline="30000" dirty="0"/>
              <a:t>is wrong that this neighborhood is being bullied into thinking that </a:t>
            </a:r>
            <a:r>
              <a:rPr lang="en-US" i="1" baseline="30000" dirty="0" smtClean="0"/>
              <a:t>a boat storage facility is </a:t>
            </a:r>
            <a:r>
              <a:rPr lang="en-US" i="1" baseline="30000" dirty="0"/>
              <a:t>our only choice.</a:t>
            </a:r>
            <a:br>
              <a:rPr lang="en-US" i="1" baseline="30000" dirty="0"/>
            </a:br>
            <a:endParaRPr lang="en-US" i="1" baseline="30000" dirty="0" smtClean="0"/>
          </a:p>
          <a:p>
            <a:pPr marL="0" indent="0">
              <a:buNone/>
            </a:pPr>
            <a:r>
              <a:rPr lang="en-US" i="1" baseline="30000" dirty="0" smtClean="0"/>
              <a:t>Do </a:t>
            </a:r>
            <a:r>
              <a:rPr lang="en-US" i="1" baseline="30000" dirty="0"/>
              <a:t>we really need to waste any more of the City’s time and money on the issue of boat racks or do we want </a:t>
            </a:r>
            <a:r>
              <a:rPr lang="en-US" i="1" baseline="30000" dirty="0" smtClean="0"/>
              <a:t>to</a:t>
            </a:r>
            <a:r>
              <a:rPr lang="en-US" i="1" dirty="0" smtClean="0"/>
              <a:t> </a:t>
            </a:r>
            <a:r>
              <a:rPr lang="en-US" i="1" baseline="30000" dirty="0" smtClean="0"/>
              <a:t>promote </a:t>
            </a:r>
            <a:r>
              <a:rPr lang="en-US" i="1" baseline="30000" dirty="0"/>
              <a:t>residential development along the North Trail? </a:t>
            </a:r>
            <a:endParaRPr lang="en-US" i="1" baseline="30000" dirty="0" smtClean="0"/>
          </a:p>
          <a:p>
            <a:pPr marL="0" indent="0">
              <a:buNone/>
            </a:pPr>
            <a:r>
              <a:rPr lang="en-US" i="1" baseline="30000" dirty="0" smtClean="0"/>
              <a:t>Let </a:t>
            </a:r>
            <a:r>
              <a:rPr lang="en-US" i="1" baseline="30000" dirty="0"/>
              <a:t>us concentrate on that which we want to accomplish </a:t>
            </a:r>
            <a:r>
              <a:rPr lang="en-US" i="1" baseline="30000" dirty="0" smtClean="0"/>
              <a:t>and</a:t>
            </a:r>
            <a:r>
              <a:rPr lang="en-US" i="1" dirty="0" smtClean="0"/>
              <a:t> </a:t>
            </a:r>
            <a:r>
              <a:rPr lang="en-US" i="1" baseline="30000" dirty="0" smtClean="0"/>
              <a:t>not </a:t>
            </a:r>
            <a:r>
              <a:rPr lang="en-US" i="1" baseline="30000" dirty="0"/>
              <a:t>on that which has already been denied!</a:t>
            </a:r>
          </a:p>
          <a:p>
            <a:pPr marL="0" indent="0">
              <a:buNone/>
            </a:pPr>
            <a:endParaRPr lang="en-US" i="1" baseline="30000" dirty="0"/>
          </a:p>
          <a:p>
            <a:pPr marL="0" indent="0">
              <a:buNone/>
            </a:pPr>
            <a:r>
              <a:rPr lang="en-US" i="1" baseline="30000" dirty="0"/>
              <a:t>This property is prime real estate and I am confident any imaginative developer can build something </a:t>
            </a:r>
            <a:r>
              <a:rPr lang="en-US" i="1" baseline="30000" dirty="0" smtClean="0"/>
              <a:t>neighborhood</a:t>
            </a:r>
            <a:r>
              <a:rPr lang="en-US" i="1" dirty="0" smtClean="0"/>
              <a:t> </a:t>
            </a:r>
            <a:r>
              <a:rPr lang="en-US" i="1" baseline="30000" dirty="0" smtClean="0"/>
              <a:t>friendly </a:t>
            </a:r>
            <a:r>
              <a:rPr lang="en-US" i="1" baseline="30000" dirty="0"/>
              <a:t>and profitable</a:t>
            </a:r>
            <a:r>
              <a:rPr lang="en-US" i="1" baseline="30000" dirty="0" smtClean="0"/>
              <a:t>.</a:t>
            </a:r>
          </a:p>
          <a:p>
            <a:pPr marL="0" indent="0">
              <a:buNone/>
            </a:pPr>
            <a:r>
              <a:rPr lang="en-US" baseline="30000" dirty="0" smtClean="0"/>
              <a:t/>
            </a:r>
            <a:br>
              <a:rPr lang="en-US" baseline="30000" dirty="0" smtClean="0"/>
            </a:br>
            <a:r>
              <a:rPr lang="en-US" baseline="30000" dirty="0" smtClean="0"/>
              <a:t>From Jennifer Ahearn-Koch to the City Commissioners March 2004</a:t>
            </a:r>
          </a:p>
          <a:p>
            <a:pPr marL="0" indent="0">
              <a:buNone/>
            </a:pPr>
            <a:endParaRPr lang="en-US" i="1" baseline="30000" dirty="0" smtClean="0"/>
          </a:p>
          <a:p>
            <a:pPr marL="0" indent="0">
              <a:buNone/>
            </a:pPr>
            <a:endParaRPr lang="en-US" i="1" baseline="30000" dirty="0"/>
          </a:p>
          <a:p>
            <a:pPr marL="0" indent="0">
              <a:buNone/>
            </a:pPr>
            <a:endParaRPr lang="en-US" dirty="0"/>
          </a:p>
        </p:txBody>
      </p:sp>
    </p:spTree>
    <p:extLst>
      <p:ext uri="{BB962C8B-B14F-4D97-AF65-F5344CB8AC3E}">
        <p14:creationId xmlns:p14="http://schemas.microsoft.com/office/powerpoint/2010/main" val="2450075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35" y="231776"/>
            <a:ext cx="6451991" cy="325258"/>
          </a:xfrm>
        </p:spPr>
        <p:txBody>
          <a:bodyPr>
            <a:normAutofit fontScale="90000"/>
          </a:bodyPr>
          <a:lstStyle/>
          <a:p>
            <a:pPr algn="l"/>
            <a:r>
              <a:rPr lang="en-US" sz="1800" baseline="30000" dirty="0"/>
              <a:t>• Feb 5, 2007 </a:t>
            </a:r>
            <a:r>
              <a:rPr lang="en-US" sz="1800" baseline="30000" dirty="0" smtClean="0"/>
              <a:t>the YC </a:t>
            </a:r>
            <a:r>
              <a:rPr lang="en-US" sz="1800" baseline="30000" dirty="0" err="1" smtClean="0"/>
              <a:t>submids</a:t>
            </a:r>
            <a:r>
              <a:rPr lang="en-US" sz="1800" baseline="30000" dirty="0" smtClean="0"/>
              <a:t> a new project for review in front of the City Development Review Committee</a:t>
            </a:r>
            <a:endParaRPr lang="en-US" sz="1800" baseline="30000" dirty="0"/>
          </a:p>
        </p:txBody>
      </p:sp>
      <p:pic>
        <p:nvPicPr>
          <p:cNvPr id="3" name="Picture 2" descr="Whitaker_Bayou_et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9931" y="459334"/>
            <a:ext cx="8534400" cy="6398666"/>
          </a:xfrm>
          <a:prstGeom prst="rect">
            <a:avLst/>
          </a:prstGeom>
        </p:spPr>
      </p:pic>
    </p:spTree>
    <p:extLst>
      <p:ext uri="{BB962C8B-B14F-4D97-AF65-F5344CB8AC3E}">
        <p14:creationId xmlns:p14="http://schemas.microsoft.com/office/powerpoint/2010/main" val="3133773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35" y="274640"/>
            <a:ext cx="2506251" cy="3695830"/>
          </a:xfrm>
        </p:spPr>
        <p:txBody>
          <a:bodyPr>
            <a:normAutofit/>
          </a:bodyPr>
          <a:lstStyle/>
          <a:p>
            <a:pPr algn="l"/>
            <a:r>
              <a:rPr lang="en-US" sz="1800" baseline="30000" dirty="0"/>
              <a:t>• Feb 5, 2007 DRC for the new </a:t>
            </a:r>
            <a:r>
              <a:rPr lang="en-US" sz="1800" baseline="30000" dirty="0" smtClean="0"/>
              <a:t/>
            </a:r>
            <a:br>
              <a:rPr lang="en-US" sz="1800" baseline="30000" dirty="0" smtClean="0"/>
            </a:br>
            <a:r>
              <a:rPr lang="en-US" sz="1800" b="1" baseline="30000" dirty="0" smtClean="0"/>
              <a:t>Yacht </a:t>
            </a:r>
            <a:r>
              <a:rPr lang="en-US" sz="1800" b="1" baseline="30000" dirty="0"/>
              <a:t>Center </a:t>
            </a:r>
            <a:r>
              <a:rPr lang="en-US" sz="1800" b="1" baseline="30000" dirty="0" smtClean="0"/>
              <a:t>Club</a:t>
            </a:r>
            <a:r>
              <a:rPr lang="en-US" sz="1800" b="1" dirty="0" smtClean="0"/>
              <a:t> </a:t>
            </a:r>
            <a:r>
              <a:rPr lang="en-US" sz="1800" b="1" baseline="30000" dirty="0" smtClean="0"/>
              <a:t>Yacht </a:t>
            </a:r>
            <a:r>
              <a:rPr lang="en-US" sz="1800" b="1" baseline="30000" dirty="0"/>
              <a:t>Center Properties:</a:t>
            </a:r>
            <a:br>
              <a:rPr lang="en-US" sz="1800" b="1" baseline="30000" dirty="0"/>
            </a:br>
            <a:r>
              <a:rPr lang="en-US" sz="1800" b="1" baseline="30000" dirty="0" smtClean="0"/>
              <a:t/>
            </a:r>
            <a:br>
              <a:rPr lang="en-US" sz="1800" b="1" baseline="30000" dirty="0" smtClean="0"/>
            </a:br>
            <a:r>
              <a:rPr lang="en-US" sz="1800" baseline="30000" dirty="0" smtClean="0"/>
              <a:t>• Boat Club 4041 square feet </a:t>
            </a:r>
            <a:br>
              <a:rPr lang="en-US" sz="1800" baseline="30000" dirty="0" smtClean="0"/>
            </a:br>
            <a:r>
              <a:rPr lang="en-US" sz="1800" baseline="30000" dirty="0" smtClean="0"/>
              <a:t/>
            </a:r>
            <a:br>
              <a:rPr lang="en-US" sz="1800" baseline="30000" dirty="0" smtClean="0"/>
            </a:br>
            <a:r>
              <a:rPr lang="en-US" sz="1800" baseline="30000" dirty="0" smtClean="0"/>
              <a:t>• Accessory Boat Storage 81,000 sf</a:t>
            </a:r>
            <a:br>
              <a:rPr lang="en-US" sz="1800" baseline="30000" dirty="0" smtClean="0"/>
            </a:br>
            <a:r>
              <a:rPr lang="en-US" sz="1800" baseline="30000" dirty="0" smtClean="0"/>
              <a:t/>
            </a:r>
            <a:br>
              <a:rPr lang="en-US" sz="1800" baseline="30000" dirty="0" smtClean="0"/>
            </a:br>
            <a:r>
              <a:rPr lang="en-US" sz="1800" baseline="30000" dirty="0" smtClean="0"/>
              <a:t>• Chain Restaurant 5550</a:t>
            </a:r>
            <a:r>
              <a:rPr lang="en-US" sz="1800" dirty="0" smtClean="0"/>
              <a:t> </a:t>
            </a:r>
            <a:r>
              <a:rPr lang="en-US" sz="1800" baseline="30000" dirty="0" smtClean="0"/>
              <a:t>sf </a:t>
            </a:r>
            <a:r>
              <a:rPr lang="en-US" sz="1800" baseline="30000" dirty="0"/>
              <a:t/>
            </a:r>
            <a:br>
              <a:rPr lang="en-US" sz="1800" baseline="30000" dirty="0"/>
            </a:br>
            <a:r>
              <a:rPr lang="en-US" sz="1800" baseline="30000" dirty="0" smtClean="0"/>
              <a:t/>
            </a:r>
            <a:br>
              <a:rPr lang="en-US" sz="1800" baseline="30000" dirty="0" smtClean="0"/>
            </a:br>
            <a:r>
              <a:rPr lang="en-US" sz="1800" baseline="30000" dirty="0" smtClean="0"/>
              <a:t>• Hotel </a:t>
            </a:r>
            <a:r>
              <a:rPr lang="en-US" sz="1800" baseline="30000" dirty="0"/>
              <a:t>78,191 sf </a:t>
            </a:r>
            <a:br>
              <a:rPr lang="en-US" sz="1800" baseline="30000" dirty="0"/>
            </a:br>
            <a:r>
              <a:rPr lang="en-US" sz="1800" baseline="30000" dirty="0" smtClean="0"/>
              <a:t/>
            </a:r>
            <a:br>
              <a:rPr lang="en-US" sz="1800" baseline="30000" dirty="0" smtClean="0"/>
            </a:br>
            <a:r>
              <a:rPr lang="en-US" sz="1800" baseline="30000" dirty="0" smtClean="0"/>
              <a:t>• Gas </a:t>
            </a:r>
            <a:r>
              <a:rPr lang="en-US" sz="1800" baseline="30000" dirty="0"/>
              <a:t>Station 700 </a:t>
            </a:r>
            <a:r>
              <a:rPr lang="en-US" sz="1800" baseline="30000" dirty="0" smtClean="0"/>
              <a:t>sf</a:t>
            </a:r>
            <a:br>
              <a:rPr lang="en-US" sz="1800" baseline="30000" dirty="0" smtClean="0"/>
            </a:br>
            <a:r>
              <a:rPr lang="en-US" sz="1800" baseline="30000" dirty="0"/>
              <a:t/>
            </a:r>
            <a:br>
              <a:rPr lang="en-US" sz="1800" baseline="30000" dirty="0"/>
            </a:br>
            <a:r>
              <a:rPr lang="en-US" sz="1800" baseline="30000" dirty="0" smtClean="0"/>
              <a:t>• Total </a:t>
            </a:r>
            <a:r>
              <a:rPr lang="en-US" sz="1800" baseline="30000" dirty="0"/>
              <a:t>169,441 square </a:t>
            </a:r>
            <a:r>
              <a:rPr lang="en-US" sz="1800" baseline="30000" dirty="0" smtClean="0"/>
              <a:t>feet</a:t>
            </a:r>
            <a:endParaRPr lang="en-US" sz="1800" baseline="30000" dirty="0"/>
          </a:p>
        </p:txBody>
      </p:sp>
      <p:pic>
        <p:nvPicPr>
          <p:cNvPr id="5" name="Picture 4" descr="scan0002.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1194" y="0"/>
            <a:ext cx="6022806" cy="6858000"/>
          </a:xfrm>
          <a:prstGeom prst="rect">
            <a:avLst/>
          </a:prstGeom>
        </p:spPr>
      </p:pic>
      <p:pic>
        <p:nvPicPr>
          <p:cNvPr id="8" name="Picture 7" descr="WYC_v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793774"/>
            <a:ext cx="3182112" cy="2426208"/>
          </a:xfrm>
          <a:prstGeom prst="rect">
            <a:avLst/>
          </a:prstGeom>
        </p:spPr>
      </p:pic>
    </p:spTree>
    <p:extLst>
      <p:ext uri="{BB962C8B-B14F-4D97-AF65-F5344CB8AC3E}">
        <p14:creationId xmlns:p14="http://schemas.microsoft.com/office/powerpoint/2010/main" val="2034151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68" y="496310"/>
            <a:ext cx="2897761" cy="3313589"/>
          </a:xfrm>
        </p:spPr>
        <p:txBody>
          <a:bodyPr>
            <a:normAutofit fontScale="90000"/>
          </a:bodyPr>
          <a:lstStyle/>
          <a:p>
            <a:pPr algn="l"/>
            <a:r>
              <a:rPr lang="en-US" sz="1800" i="1" baseline="30000" dirty="0"/>
              <a:t/>
            </a:r>
            <a:br>
              <a:rPr lang="en-US" sz="1800" i="1" baseline="30000" dirty="0"/>
            </a:br>
            <a:r>
              <a:rPr lang="en-US" sz="1800" baseline="30000" dirty="0" smtClean="0"/>
              <a:t/>
            </a:r>
            <a:br>
              <a:rPr lang="en-US" sz="1800" baseline="30000" dirty="0" smtClean="0"/>
            </a:br>
            <a:r>
              <a:rPr lang="en-US" sz="1800" baseline="30000" dirty="0" smtClean="0"/>
              <a:t>The YC  would need two conditional use permits and two site plan approvals</a:t>
            </a:r>
            <a:r>
              <a:rPr lang="en-US" sz="1800" baseline="30000" dirty="0"/>
              <a:t> </a:t>
            </a:r>
            <a:r>
              <a:rPr lang="en-US" sz="1800" baseline="30000" dirty="0" smtClean="0"/>
              <a:t>from the PB and CC</a:t>
            </a:r>
            <a:br>
              <a:rPr lang="en-US" sz="1800" baseline="30000" dirty="0" smtClean="0"/>
            </a:br>
            <a:r>
              <a:rPr lang="en-US" sz="1800" baseline="30000" dirty="0" smtClean="0"/>
              <a:t/>
            </a:r>
            <a:br>
              <a:rPr lang="en-US" sz="1800" baseline="30000" dirty="0" smtClean="0"/>
            </a:br>
            <a:r>
              <a:rPr lang="en-US" sz="1800" baseline="30000" dirty="0" smtClean="0"/>
              <a:t>excerpt from a letter </a:t>
            </a:r>
            <a:r>
              <a:rPr lang="en-US" sz="1800" baseline="30000" dirty="0"/>
              <a:t>f</a:t>
            </a:r>
            <a:r>
              <a:rPr lang="en-US" sz="1800" baseline="30000" dirty="0" smtClean="0"/>
              <a:t>rom Jennifer Ahearn-Koch to the City Commissioners March 2007- </a:t>
            </a:r>
            <a:br>
              <a:rPr lang="en-US" sz="1800" baseline="30000" dirty="0" smtClean="0"/>
            </a:br>
            <a:r>
              <a:rPr lang="en-US" sz="1800" baseline="30000" dirty="0"/>
              <a:t/>
            </a:r>
            <a:br>
              <a:rPr lang="en-US" sz="1800" baseline="30000" dirty="0"/>
            </a:br>
            <a:r>
              <a:rPr lang="en-US" sz="1800" i="1" baseline="30000" dirty="0" smtClean="0"/>
              <a:t>The YC</a:t>
            </a:r>
            <a:r>
              <a:rPr lang="en-US" sz="1800" i="1" dirty="0" smtClean="0"/>
              <a:t> </a:t>
            </a:r>
            <a:r>
              <a:rPr lang="en-US" sz="1800" i="1" baseline="30000" dirty="0" smtClean="0"/>
              <a:t>stated </a:t>
            </a:r>
            <a:r>
              <a:rPr lang="en-US" sz="1800" i="1" baseline="30000" dirty="0"/>
              <a:t>that  “they are not getting equal hearing on some issues” </a:t>
            </a:r>
            <a:r>
              <a:rPr lang="en-US" sz="1800" i="1" baseline="30000" dirty="0" smtClean="0"/>
              <a:t>and that the City’s planning </a:t>
            </a:r>
            <a:r>
              <a:rPr lang="en-US" sz="1800" i="1" baseline="30000" dirty="0" err="1" smtClean="0"/>
              <a:t>dept</a:t>
            </a:r>
            <a:r>
              <a:rPr lang="en-US" sz="1800" i="1" baseline="30000" dirty="0" smtClean="0"/>
              <a:t> </a:t>
            </a:r>
            <a:r>
              <a:rPr lang="en-US" sz="1800" i="1" baseline="30000" dirty="0"/>
              <a:t>is not working with the developers of the Yacht Center property, that they are making it difficult for them. </a:t>
            </a:r>
            <a:br>
              <a:rPr lang="en-US" sz="1800" i="1" baseline="30000" dirty="0"/>
            </a:br>
            <a:r>
              <a:rPr lang="en-US" sz="1800" i="1" baseline="30000" dirty="0"/>
              <a:t>Frankly, I think they are making it difficult on themselves. My advice to them </a:t>
            </a:r>
            <a:r>
              <a:rPr lang="en-US" sz="1800" i="1" baseline="30000" dirty="0" smtClean="0"/>
              <a:t>is </a:t>
            </a:r>
            <a:r>
              <a:rPr lang="en-US" sz="1800" i="1" baseline="30000" dirty="0"/>
              <a:t>to just look at the current code and what it allows: height, density, usage and set backs, and go from there. </a:t>
            </a:r>
            <a:r>
              <a:rPr lang="en-US" sz="1800" i="1" baseline="30000" dirty="0" smtClean="0"/>
              <a:t/>
            </a:r>
            <a:br>
              <a:rPr lang="en-US" sz="1800" i="1" baseline="30000" dirty="0" smtClean="0"/>
            </a:br>
            <a:r>
              <a:rPr lang="en-US" sz="1800" i="1" baseline="30000" dirty="0" smtClean="0"/>
              <a:t>Easy!</a:t>
            </a:r>
            <a:endParaRPr lang="en-US" sz="1800" baseline="30000" dirty="0"/>
          </a:p>
        </p:txBody>
      </p:sp>
      <p:pic>
        <p:nvPicPr>
          <p:cNvPr id="3" name="Picture 2" descr="overheads_3sept08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5601" y="232248"/>
            <a:ext cx="5485921" cy="4227232"/>
          </a:xfrm>
          <a:prstGeom prst="rect">
            <a:avLst/>
          </a:prstGeom>
        </p:spPr>
      </p:pic>
      <p:sp>
        <p:nvSpPr>
          <p:cNvPr id="7" name="Title 1"/>
          <p:cNvSpPr txBox="1">
            <a:spLocks/>
          </p:cNvSpPr>
          <p:nvPr/>
        </p:nvSpPr>
        <p:spPr>
          <a:xfrm>
            <a:off x="293178" y="3695660"/>
            <a:ext cx="2728667" cy="26760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aseline="30000" dirty="0" smtClean="0"/>
              <a:t>• May 14, 2008 Public hearing before the Planning Board TPN loses</a:t>
            </a:r>
            <a:br>
              <a:rPr lang="en-US" sz="1600" baseline="30000" dirty="0" smtClean="0"/>
            </a:br>
            <a:r>
              <a:rPr lang="en-US" sz="1600" baseline="30000" dirty="0" smtClean="0"/>
              <a:t>• 18 August, 2008 – the Public Hearing before the City Commission</a:t>
            </a:r>
            <a:r>
              <a:rPr lang="en-US" sz="1600" dirty="0" smtClean="0"/>
              <a:t> </a:t>
            </a:r>
            <a:r>
              <a:rPr lang="en-US" sz="1600" baseline="30000" dirty="0" smtClean="0"/>
              <a:t>is postponed because of storm</a:t>
            </a:r>
            <a:br>
              <a:rPr lang="en-US" sz="1600" baseline="30000" dirty="0" smtClean="0"/>
            </a:br>
            <a:r>
              <a:rPr lang="en-US" sz="1600" baseline="30000" dirty="0" smtClean="0"/>
              <a:t>• September 3, 2008 – a Public Hearing before the City Commission is held but it is just Part 1 and continued to the next meeting because it took the entire evening</a:t>
            </a:r>
            <a:br>
              <a:rPr lang="en-US" sz="1600" baseline="30000" dirty="0" smtClean="0"/>
            </a:br>
            <a:r>
              <a:rPr lang="en-US" sz="1600" baseline="30000" dirty="0" smtClean="0"/>
              <a:t>• September 22, 2008 – a continuation of the public hearing is held before the City Commission, Part 2, and went from 6pm to </a:t>
            </a:r>
            <a:r>
              <a:rPr lang="en-US" sz="1600" b="1" baseline="30000" dirty="0" smtClean="0"/>
              <a:t>11:22pm, TP lost a very painful 2-3</a:t>
            </a:r>
          </a:p>
          <a:p>
            <a:pPr algn="l"/>
            <a:r>
              <a:rPr lang="en-US" sz="1600" b="1" baseline="30000" dirty="0" smtClean="0"/>
              <a:t>• While that was not really the end, it is as far as I am going on the time line for now.</a:t>
            </a:r>
            <a:endParaRPr lang="en-US" sz="1600" b="1" baseline="30000" dirty="0"/>
          </a:p>
        </p:txBody>
      </p:sp>
      <p:sp>
        <p:nvSpPr>
          <p:cNvPr id="9" name="Title 1"/>
          <p:cNvSpPr txBox="1">
            <a:spLocks/>
          </p:cNvSpPr>
          <p:nvPr/>
        </p:nvSpPr>
        <p:spPr>
          <a:xfrm>
            <a:off x="3382338" y="4605453"/>
            <a:ext cx="5579184" cy="21166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aseline="30000" dirty="0" smtClean="0"/>
              <a:t>Jennifer Ahearn-Koch</a:t>
            </a:r>
            <a:br>
              <a:rPr lang="en-US" sz="1600" baseline="30000" dirty="0" smtClean="0"/>
            </a:br>
            <a:r>
              <a:rPr lang="en-US" sz="1600" baseline="30000" dirty="0" smtClean="0"/>
              <a:t>City Commission Meeting Sep 2008 </a:t>
            </a:r>
            <a:br>
              <a:rPr lang="en-US" sz="1600" baseline="30000" dirty="0" smtClean="0"/>
            </a:br>
            <a:r>
              <a:rPr lang="en-US" sz="1600" baseline="30000" dirty="0" smtClean="0"/>
              <a:t/>
            </a:r>
            <a:br>
              <a:rPr lang="en-US" sz="1600" baseline="30000" dirty="0" smtClean="0"/>
            </a:br>
            <a:r>
              <a:rPr lang="en-US" sz="1600" i="1" baseline="30000" dirty="0" smtClean="0"/>
              <a:t>I stand to gain nothing personally by being here tonight. Tonight is just a couple of hours amongst the hundreds of hours I have spent over the last seven years. I do this because it is my civic duty to speak out and to try to protect my neighborhood and my city, not because I want to deny anyone something.  While it is my civic duty to try to protect this city,  may I respectfully, remind you that it is your job to protect it as well, and that includes the neighborhoods.  I am concerned about the future of Sarasota and I am asking you vote NO to the Whitaker Yacht Club’s marina. In doing so, you will be encouraging real progress, maintaining growth and protecting the uniqueness and value of our City, a Sarasota for everyone. </a:t>
            </a:r>
            <a:br>
              <a:rPr lang="en-US" sz="1600" i="1" baseline="30000" dirty="0" smtClean="0"/>
            </a:br>
            <a:endParaRPr lang="en-US" sz="1600" i="1" baseline="30000" dirty="0"/>
          </a:p>
        </p:txBody>
      </p:sp>
    </p:spTree>
    <p:extLst>
      <p:ext uri="{BB962C8B-B14F-4D97-AF65-F5344CB8AC3E}">
        <p14:creationId xmlns:p14="http://schemas.microsoft.com/office/powerpoint/2010/main" val="2405112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126412" cy="2673919"/>
          </a:xfrm>
        </p:spPr>
        <p:txBody>
          <a:bodyPr>
            <a:normAutofit fontScale="90000"/>
          </a:bodyPr>
          <a:lstStyle/>
          <a:p>
            <a:r>
              <a:rPr lang="en-US" sz="1800" baseline="30000" dirty="0"/>
              <a:t/>
            </a:r>
            <a:br>
              <a:rPr lang="en-US" sz="1800" baseline="30000" dirty="0"/>
            </a:br>
            <a:r>
              <a:rPr lang="en-US" sz="1800" i="1" baseline="30000" dirty="0"/>
              <a:t>Neighborhood activists are often labeled as being against “progress”, </a:t>
            </a:r>
            <a:r>
              <a:rPr lang="en-US" sz="1800" i="1" baseline="30000" dirty="0" smtClean="0"/>
              <a:t/>
            </a:r>
            <a:br>
              <a:rPr lang="en-US" sz="1800" i="1" baseline="30000" dirty="0" smtClean="0"/>
            </a:br>
            <a:r>
              <a:rPr lang="en-US" sz="1800" i="1" baseline="30000" dirty="0" smtClean="0"/>
              <a:t>which </a:t>
            </a:r>
            <a:r>
              <a:rPr lang="en-US" sz="1800" i="1" baseline="30000" dirty="0"/>
              <a:t>is silly, there is no way to stop “progress”.  </a:t>
            </a:r>
            <a:r>
              <a:rPr lang="en-US" sz="1800" i="1" baseline="30000" dirty="0" smtClean="0"/>
              <a:t/>
            </a:r>
            <a:br>
              <a:rPr lang="en-US" sz="1800" i="1" baseline="30000" dirty="0" smtClean="0"/>
            </a:br>
            <a:r>
              <a:rPr lang="en-US" sz="1800" i="1" baseline="30000" dirty="0" smtClean="0"/>
              <a:t>But</a:t>
            </a:r>
            <a:r>
              <a:rPr lang="en-US" sz="1800" i="1" baseline="30000" dirty="0"/>
              <a:t>, “progress” and development are not the same thing, especially in this context.  </a:t>
            </a:r>
            <a:r>
              <a:rPr lang="en-US" sz="1800" i="1" baseline="30000" dirty="0" smtClean="0"/>
              <a:t/>
            </a:r>
            <a:br>
              <a:rPr lang="en-US" sz="1800" i="1" baseline="30000" dirty="0" smtClean="0"/>
            </a:br>
            <a:r>
              <a:rPr lang="en-US" sz="1800" i="1" baseline="30000" dirty="0" smtClean="0"/>
              <a:t>Progress </a:t>
            </a:r>
            <a:r>
              <a:rPr lang="en-US" sz="1800" i="1" baseline="30000" dirty="0"/>
              <a:t>is </a:t>
            </a:r>
            <a:r>
              <a:rPr lang="en-US" sz="1800" i="1" baseline="30000" dirty="0" smtClean="0"/>
              <a:t>betterment </a:t>
            </a:r>
            <a:r>
              <a:rPr lang="en-US" sz="1800" i="1" baseline="30000" dirty="0"/>
              <a:t>and improvement. Development, as applied to our situation, </a:t>
            </a:r>
            <a:r>
              <a:rPr lang="en-US" sz="1800" i="1" baseline="30000" dirty="0" smtClean="0"/>
              <a:t/>
            </a:r>
            <a:br>
              <a:rPr lang="en-US" sz="1800" i="1" baseline="30000" dirty="0" smtClean="0"/>
            </a:br>
            <a:r>
              <a:rPr lang="en-US" sz="1800" i="1" baseline="30000" dirty="0" smtClean="0"/>
              <a:t>is </a:t>
            </a:r>
            <a:r>
              <a:rPr lang="en-US" sz="1800" i="1" baseline="30000" dirty="0"/>
              <a:t>construction at the cost of </a:t>
            </a:r>
            <a:r>
              <a:rPr lang="en-US" sz="1800" i="1" baseline="30000" dirty="0" smtClean="0"/>
              <a:t>neighborhoods</a:t>
            </a:r>
            <a:r>
              <a:rPr lang="en-US" sz="1800" i="1" baseline="30000" dirty="0"/>
              <a:t>. In too many </a:t>
            </a:r>
            <a:r>
              <a:rPr lang="en-US" sz="1800" i="1" baseline="30000" dirty="0" smtClean="0"/>
              <a:t>cases, </a:t>
            </a:r>
            <a:r>
              <a:rPr lang="en-US" sz="1800" i="1" baseline="30000" dirty="0"/>
              <a:t>development is </a:t>
            </a:r>
            <a:br>
              <a:rPr lang="en-US" sz="1800" i="1" baseline="30000" dirty="0"/>
            </a:br>
            <a:r>
              <a:rPr lang="en-US" sz="1800" i="1" baseline="30000" dirty="0"/>
              <a:t>haphazard growth, not betterment or improvement.</a:t>
            </a:r>
            <a:br>
              <a:rPr lang="en-US" sz="1800" i="1" baseline="30000" dirty="0"/>
            </a:br>
            <a:r>
              <a:rPr lang="en-US" sz="1800" i="1" baseline="30000" dirty="0"/>
              <a:t/>
            </a:r>
            <a:br>
              <a:rPr lang="en-US" sz="1800" i="1" baseline="30000" dirty="0"/>
            </a:br>
            <a:r>
              <a:rPr lang="en-US" sz="1800" i="1" baseline="30000" dirty="0"/>
              <a:t>A city can both progress and develop well, but a city that does so, </a:t>
            </a:r>
            <a:r>
              <a:rPr lang="en-US" sz="1800" i="1" baseline="30000" dirty="0" smtClean="0"/>
              <a:t/>
            </a:r>
            <a:br>
              <a:rPr lang="en-US" sz="1800" i="1" baseline="30000" dirty="0" smtClean="0"/>
            </a:br>
            <a:r>
              <a:rPr lang="en-US" sz="1800" i="1" baseline="30000" dirty="0" smtClean="0"/>
              <a:t>is </a:t>
            </a:r>
            <a:r>
              <a:rPr lang="en-US" sz="1800" i="1" baseline="30000" dirty="0"/>
              <a:t>balanced and prepared. Progress can occur without destroying neighborhoods. </a:t>
            </a:r>
            <a:r>
              <a:rPr lang="en-US" sz="1800" i="1" baseline="30000" dirty="0" smtClean="0"/>
              <a:t/>
            </a:r>
            <a:br>
              <a:rPr lang="en-US" sz="1800" i="1" baseline="30000" dirty="0" smtClean="0"/>
            </a:br>
            <a:r>
              <a:rPr lang="en-US" sz="1800" i="1" baseline="30000" dirty="0" smtClean="0"/>
              <a:t>Developers </a:t>
            </a:r>
            <a:r>
              <a:rPr lang="en-US" sz="1800" i="1" baseline="30000" dirty="0"/>
              <a:t>can and should work hand in hand with neighborhoods, city leaders and planners.</a:t>
            </a:r>
            <a:br>
              <a:rPr lang="en-US" sz="1800" i="1" baseline="30000" dirty="0"/>
            </a:br>
            <a:r>
              <a:rPr lang="en-US" sz="1800" i="1" baseline="30000" dirty="0"/>
              <a:t/>
            </a:r>
            <a:br>
              <a:rPr lang="en-US" sz="1800" i="1" baseline="30000" dirty="0"/>
            </a:br>
            <a:r>
              <a:rPr lang="en-US" sz="1800" i="1" baseline="30000" dirty="0"/>
              <a:t>Personally, I look forward to the day when this can happen in my own neighborhood ... </a:t>
            </a:r>
            <a:r>
              <a:rPr lang="en-US" sz="1800" i="1" baseline="30000" dirty="0" smtClean="0"/>
              <a:t/>
            </a:r>
            <a:br>
              <a:rPr lang="en-US" sz="1800" i="1" baseline="30000" dirty="0" smtClean="0"/>
            </a:br>
            <a:r>
              <a:rPr lang="en-US" sz="1800" i="1" baseline="30000" dirty="0" smtClean="0"/>
              <a:t>now </a:t>
            </a:r>
            <a:r>
              <a:rPr lang="en-US" sz="1800" i="1" baseline="30000" dirty="0"/>
              <a:t>that would be progress</a:t>
            </a:r>
            <a:r>
              <a:rPr lang="en-US" sz="1800" i="1" baseline="30000" dirty="0" smtClean="0"/>
              <a:t>!</a:t>
            </a:r>
            <a:br>
              <a:rPr lang="en-US" sz="1800" i="1" baseline="30000" dirty="0" smtClean="0"/>
            </a:br>
            <a:r>
              <a:rPr lang="en-US" sz="1800" i="1" baseline="30000" dirty="0" smtClean="0"/>
              <a:t/>
            </a:r>
            <a:br>
              <a:rPr lang="en-US" sz="1800" i="1" baseline="30000" dirty="0" smtClean="0"/>
            </a:br>
            <a:r>
              <a:rPr lang="en-US" sz="1800" baseline="30000" dirty="0" smtClean="0"/>
              <a:t>From Jennifer Ahearn-Koch to the City Commissioners March 2006</a:t>
            </a:r>
            <a:br>
              <a:rPr lang="en-US" sz="1800" baseline="30000" dirty="0" smtClean="0"/>
            </a:br>
            <a:endParaRPr lang="en-US" sz="1800" i="1" baseline="30000" dirty="0"/>
          </a:p>
        </p:txBody>
      </p:sp>
      <p:pic>
        <p:nvPicPr>
          <p:cNvPr id="3" name="Picture 2" descr="2015-04-07 11.57.0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2426441" y="2389416"/>
            <a:ext cx="3725672" cy="4967562"/>
          </a:xfrm>
          <a:prstGeom prst="rect">
            <a:avLst/>
          </a:prstGeom>
        </p:spPr>
      </p:pic>
    </p:spTree>
    <p:extLst>
      <p:ext uri="{BB962C8B-B14F-4D97-AF65-F5344CB8AC3E}">
        <p14:creationId xmlns:p14="http://schemas.microsoft.com/office/powerpoint/2010/main" val="37977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19" y="846643"/>
            <a:ext cx="4477019" cy="5072293"/>
          </a:xfrm>
        </p:spPr>
        <p:txBody>
          <a:bodyPr>
            <a:normAutofit/>
          </a:bodyPr>
          <a:lstStyle/>
          <a:p>
            <a:pPr algn="l"/>
            <a:r>
              <a:rPr lang="en-US" sz="1800" baseline="30000" dirty="0"/>
              <a:t>Take Away</a:t>
            </a:r>
            <a:br>
              <a:rPr lang="en-US" sz="1800" baseline="30000" dirty="0"/>
            </a:br>
            <a:r>
              <a:rPr lang="en-US" sz="1800" baseline="30000" dirty="0"/>
              <a:t>• Don’t be afraid or intimidated to get involved and ask questions</a:t>
            </a:r>
            <a:br>
              <a:rPr lang="en-US" sz="1800" baseline="30000" dirty="0"/>
            </a:br>
            <a:r>
              <a:rPr lang="en-US" sz="1800" baseline="30000" dirty="0"/>
              <a:t>• If someone tells you something you </a:t>
            </a:r>
            <a:r>
              <a:rPr lang="en-US" sz="1800" baseline="30000" dirty="0" smtClean="0"/>
              <a:t>don’t </a:t>
            </a:r>
            <a:r>
              <a:rPr lang="en-US" sz="1800" baseline="30000" dirty="0"/>
              <a:t>understand, ask to explain</a:t>
            </a:r>
            <a:br>
              <a:rPr lang="en-US" sz="1800" baseline="30000" dirty="0"/>
            </a:br>
            <a:r>
              <a:rPr lang="en-US" sz="1800" baseline="30000" dirty="0"/>
              <a:t>• read the zoning code, comp plan, ordinance references for yourself, in full, and again, if you </a:t>
            </a:r>
            <a:r>
              <a:rPr lang="en-US" sz="1800" baseline="30000" dirty="0" smtClean="0"/>
              <a:t>don't </a:t>
            </a:r>
            <a:r>
              <a:rPr lang="en-US" sz="1800" baseline="30000" dirty="0"/>
              <a:t>understand some </a:t>
            </a:r>
            <a:r>
              <a:rPr lang="en-US" sz="1800" baseline="30000" dirty="0" smtClean="0"/>
              <a:t>acronym </a:t>
            </a:r>
            <a:r>
              <a:rPr lang="en-US" sz="1800" baseline="30000" dirty="0"/>
              <a:t>or definition, look it up, question everything</a:t>
            </a:r>
            <a:br>
              <a:rPr lang="en-US" sz="1800" baseline="30000" dirty="0"/>
            </a:br>
            <a:r>
              <a:rPr lang="en-US" sz="1800" baseline="30000" dirty="0"/>
              <a:t>• look to outside sources for help, other neighbors who have gone through </a:t>
            </a:r>
            <a:br>
              <a:rPr lang="en-US" sz="1800" baseline="30000" dirty="0"/>
            </a:br>
            <a:r>
              <a:rPr lang="en-US" sz="1800" baseline="30000" dirty="0"/>
              <a:t>similar situations, non-profit organizations, etc</a:t>
            </a:r>
            <a:br>
              <a:rPr lang="en-US" sz="1800" baseline="30000" dirty="0"/>
            </a:br>
            <a:r>
              <a:rPr lang="en-US" sz="1800" baseline="30000" dirty="0"/>
              <a:t>• Remember that the City / County staff work for you, their job is to work with the citizens and the developers to facilitate and inform</a:t>
            </a:r>
            <a:br>
              <a:rPr lang="en-US" sz="1800" baseline="30000" dirty="0"/>
            </a:br>
            <a:r>
              <a:rPr lang="en-US" sz="1800" baseline="30000" dirty="0"/>
              <a:t>• make all of your objections and findings in writing and ask them to be part of the record</a:t>
            </a:r>
            <a:br>
              <a:rPr lang="en-US" sz="1800" baseline="30000" dirty="0"/>
            </a:br>
            <a:r>
              <a:rPr lang="en-US" sz="1800" baseline="30000" dirty="0"/>
              <a:t>• document everything, even </a:t>
            </a:r>
            <a:r>
              <a:rPr lang="en-US" sz="1800" baseline="30000" dirty="0" smtClean="0"/>
              <a:t>conversations </a:t>
            </a:r>
            <a:endParaRPr lang="en-US" sz="1800" baseline="30000" dirty="0"/>
          </a:p>
        </p:txBody>
      </p:sp>
      <p:pic>
        <p:nvPicPr>
          <p:cNvPr id="3" name="Picture 2" descr="Stickersv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3998" y="846644"/>
            <a:ext cx="3694266" cy="2462844"/>
          </a:xfrm>
          <a:prstGeom prst="rect">
            <a:avLst/>
          </a:prstGeom>
        </p:spPr>
      </p:pic>
      <p:pic>
        <p:nvPicPr>
          <p:cNvPr id="4" name="Picture 3" descr="Tahiti Park Logo_v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3998" y="42336"/>
            <a:ext cx="1756914" cy="704464"/>
          </a:xfrm>
          <a:prstGeom prst="rect">
            <a:avLst/>
          </a:prstGeom>
        </p:spPr>
      </p:pic>
      <p:pic>
        <p:nvPicPr>
          <p:cNvPr id="5" name="Picture 4" descr="Tahiti Park.tif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23998" y="3503355"/>
            <a:ext cx="3694266" cy="2415581"/>
          </a:xfrm>
          <a:prstGeom prst="rect">
            <a:avLst/>
          </a:prstGeom>
        </p:spPr>
      </p:pic>
    </p:spTree>
    <p:extLst>
      <p:ext uri="{BB962C8B-B14F-4D97-AF65-F5344CB8AC3E}">
        <p14:creationId xmlns:p14="http://schemas.microsoft.com/office/powerpoint/2010/main" val="414469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2943"/>
            <a:ext cx="8229600" cy="1455057"/>
          </a:xfrm>
        </p:spPr>
        <p:txBody>
          <a:bodyPr>
            <a:normAutofit lnSpcReduction="10000"/>
          </a:bodyPr>
          <a:lstStyle/>
          <a:p>
            <a:r>
              <a:rPr lang="en-US" sz="2000" baseline="30000" dirty="0" smtClean="0"/>
              <a:t>Served </a:t>
            </a:r>
            <a:r>
              <a:rPr lang="en-US" sz="2000" baseline="30000" dirty="0"/>
              <a:t>on the Tahiti Park Neighborhood Association Board since its </a:t>
            </a:r>
            <a:r>
              <a:rPr lang="en-US" sz="2000" baseline="30000" dirty="0" smtClean="0"/>
              <a:t>inception </a:t>
            </a:r>
          </a:p>
          <a:p>
            <a:r>
              <a:rPr lang="en-US" sz="2000" baseline="30000" dirty="0" smtClean="0"/>
              <a:t>Currently </a:t>
            </a:r>
            <a:r>
              <a:rPr lang="en-US" sz="2000" baseline="30000" dirty="0"/>
              <a:t>the </a:t>
            </a:r>
            <a:r>
              <a:rPr lang="en-US" sz="2000" baseline="30000" dirty="0" smtClean="0"/>
              <a:t>President</a:t>
            </a:r>
          </a:p>
          <a:p>
            <a:r>
              <a:rPr lang="en-US" sz="2000" baseline="30000" dirty="0" smtClean="0"/>
              <a:t>Serve </a:t>
            </a:r>
            <a:r>
              <a:rPr lang="en-US" sz="2000" baseline="30000" dirty="0"/>
              <a:t>on the Executive Board of Coalition of City Neighborhood Association </a:t>
            </a:r>
            <a:r>
              <a:rPr lang="en-US" sz="2000" baseline="30000" dirty="0" smtClean="0"/>
              <a:t>s </a:t>
            </a:r>
            <a:r>
              <a:rPr lang="en-US" sz="2000" baseline="30000" dirty="0"/>
              <a:t>(CCNA) </a:t>
            </a:r>
            <a:endParaRPr lang="en-US" sz="2000" baseline="30000" dirty="0" smtClean="0"/>
          </a:p>
          <a:p>
            <a:r>
              <a:rPr lang="en-US" sz="2000" baseline="30000" dirty="0" smtClean="0"/>
              <a:t>CCNA Rep from Tahiti Park</a:t>
            </a:r>
          </a:p>
          <a:p>
            <a:r>
              <a:rPr lang="en-US" sz="2000" baseline="30000" dirty="0" smtClean="0"/>
              <a:t>City </a:t>
            </a:r>
            <a:r>
              <a:rPr lang="en-US" sz="2000" baseline="30000" dirty="0"/>
              <a:t>of Sarasota’s Planning Board for six years from 2009 -</a:t>
            </a:r>
            <a:r>
              <a:rPr lang="en-US" sz="2000" baseline="30000" dirty="0" smtClean="0"/>
              <a:t>2015</a:t>
            </a:r>
            <a:endParaRPr lang="en-US" sz="2000" baseline="30000" dirty="0"/>
          </a:p>
          <a:p>
            <a:r>
              <a:rPr lang="en-US" sz="2000" baseline="30000" dirty="0" smtClean="0"/>
              <a:t>moved into Tahiti Park 1997</a:t>
            </a:r>
          </a:p>
        </p:txBody>
      </p:sp>
      <p:pic>
        <p:nvPicPr>
          <p:cNvPr id="3" name="Picture 2" descr="2016-03-14 13.45.2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723570"/>
            <a:ext cx="6845906" cy="5134430"/>
          </a:xfrm>
          <a:prstGeom prst="rect">
            <a:avLst/>
          </a:prstGeom>
        </p:spPr>
      </p:pic>
    </p:spTree>
    <p:extLst>
      <p:ext uri="{BB962C8B-B14F-4D97-AF65-F5344CB8AC3E}">
        <p14:creationId xmlns:p14="http://schemas.microsoft.com/office/powerpoint/2010/main" val="423655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439873"/>
            <a:ext cx="3623020" cy="2092423"/>
          </a:xfrm>
        </p:spPr>
        <p:txBody>
          <a:bodyPr>
            <a:normAutofit/>
          </a:bodyPr>
          <a:lstStyle/>
          <a:p>
            <a:r>
              <a:rPr lang="en-US" sz="2000" baseline="30000" dirty="0" smtClean="0"/>
              <a:t>…. until </a:t>
            </a:r>
            <a:r>
              <a:rPr lang="en-US" sz="2000" baseline="30000" dirty="0"/>
              <a:t>one morning in the summer 2001 my neighbor </a:t>
            </a:r>
            <a:r>
              <a:rPr lang="en-US" sz="2000" baseline="30000" dirty="0" err="1"/>
              <a:t>Pola</a:t>
            </a:r>
            <a:r>
              <a:rPr lang="en-US" sz="2000" baseline="30000" dirty="0"/>
              <a:t> asked me if I knew anything about the second pond in our </a:t>
            </a:r>
            <a:r>
              <a:rPr lang="en-US" sz="2000" baseline="30000" dirty="0" err="1"/>
              <a:t>n’hood</a:t>
            </a:r>
            <a:r>
              <a:rPr lang="en-US" sz="2000" baseline="30000" dirty="0"/>
              <a:t> being filled in, during the middle of the night... That was in 2001 and I have been passionately involved with our neighborhood ever since.</a:t>
            </a:r>
          </a:p>
        </p:txBody>
      </p:sp>
      <p:pic>
        <p:nvPicPr>
          <p:cNvPr id="4" name="Picture 3" descr="pond_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5570" y="1250398"/>
            <a:ext cx="4395548" cy="2873111"/>
          </a:xfrm>
          <a:prstGeom prst="rect">
            <a:avLst/>
          </a:prstGeom>
        </p:spPr>
      </p:pic>
      <p:pic>
        <p:nvPicPr>
          <p:cNvPr id="5" name="Picture 4" descr="pond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5974" y="4439874"/>
            <a:ext cx="4455144" cy="2180008"/>
          </a:xfrm>
          <a:prstGeom prst="rect">
            <a:avLst/>
          </a:prstGeom>
        </p:spPr>
      </p:pic>
      <p:pic>
        <p:nvPicPr>
          <p:cNvPr id="6" name="Picture 5" descr="pond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1507" y="1250398"/>
            <a:ext cx="4074033" cy="2858336"/>
          </a:xfrm>
          <a:prstGeom prst="rect">
            <a:avLst/>
          </a:prstGeom>
        </p:spPr>
      </p:pic>
      <p:pic>
        <p:nvPicPr>
          <p:cNvPr id="7" name="Picture 6" descr="Tahiti Park Logo_v3.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25253" y="0"/>
            <a:ext cx="1756914" cy="704464"/>
          </a:xfrm>
          <a:prstGeom prst="rect">
            <a:avLst/>
          </a:prstGeom>
        </p:spPr>
      </p:pic>
    </p:spTree>
    <p:extLst>
      <p:ext uri="{BB962C8B-B14F-4D97-AF65-F5344CB8AC3E}">
        <p14:creationId xmlns:p14="http://schemas.microsoft.com/office/powerpoint/2010/main" val="2069564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5-10-09 09.49.14.jpg"/>
          <p:cNvPicPr>
            <a:picLocks noGrp="1" noChangeAspect="1"/>
          </p:cNvPicPr>
          <p:nvPr>
            <p:ph idx="1"/>
          </p:nvPr>
        </p:nvPicPr>
        <p:blipFill>
          <a:blip r:embed="rId2" cstate="email">
            <a:extLst>
              <a:ext uri="{28A0092B-C50C-407E-A947-70E740481C1C}">
                <a14:useLocalDpi xmlns:a14="http://schemas.microsoft.com/office/drawing/2010/main" val="0"/>
              </a:ext>
            </a:extLst>
          </a:blip>
          <a:srcRect t="12390" b="12390"/>
          <a:stretch>
            <a:fillRect/>
          </a:stretch>
        </p:blipFill>
        <p:spPr>
          <a:xfrm>
            <a:off x="0" y="1699132"/>
            <a:ext cx="9144000" cy="5158867"/>
          </a:xfrm>
        </p:spPr>
      </p:pic>
      <p:pic>
        <p:nvPicPr>
          <p:cNvPr id="7" name="Picture 6" descr="Tahiti Park Logo_v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5253" y="0"/>
            <a:ext cx="1756914" cy="704464"/>
          </a:xfrm>
          <a:prstGeom prst="rect">
            <a:avLst/>
          </a:prstGeom>
        </p:spPr>
      </p:pic>
    </p:spTree>
    <p:extLst>
      <p:ext uri="{BB962C8B-B14F-4D97-AF65-F5344CB8AC3E}">
        <p14:creationId xmlns:p14="http://schemas.microsoft.com/office/powerpoint/2010/main" val="1986216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6659" cy="1352962"/>
          </a:xfrm>
        </p:spPr>
        <p:txBody>
          <a:bodyPr>
            <a:normAutofit/>
          </a:bodyPr>
          <a:lstStyle/>
          <a:p>
            <a:pPr algn="l"/>
            <a:r>
              <a:rPr lang="en-US" sz="2400" b="1" baseline="30000" dirty="0"/>
              <a:t>Neighborhood Picture:</a:t>
            </a:r>
            <a:r>
              <a:rPr lang="en-US" sz="2400" baseline="30000" dirty="0"/>
              <a:t/>
            </a:r>
            <a:br>
              <a:rPr lang="en-US" sz="2400" baseline="30000" dirty="0"/>
            </a:br>
            <a:r>
              <a:rPr lang="en-US" sz="2400" baseline="30000" dirty="0"/>
              <a:t>Here is a rough map of our Tahiti Park </a:t>
            </a:r>
            <a:r>
              <a:rPr lang="en-US" sz="2400" baseline="30000" dirty="0" smtClean="0"/>
              <a:t>Neighborhood - </a:t>
            </a:r>
            <a:r>
              <a:rPr lang="en-US" sz="2400" baseline="30000" dirty="0"/>
              <a:t>we are just about one mile directly north of here, and we are bordered on the east by N Tamiami trail, on the south by Whitaker gateway park, on the west by Sarasota Bay, and on the north by Whitaker </a:t>
            </a:r>
            <a:r>
              <a:rPr lang="en-US" sz="2400" baseline="30000" dirty="0" smtClean="0"/>
              <a:t>Bayou.</a:t>
            </a:r>
            <a:endParaRPr lang="en-US" sz="2400" dirty="0"/>
          </a:p>
        </p:txBody>
      </p:sp>
      <p:pic>
        <p:nvPicPr>
          <p:cNvPr id="7" name="Picture 6" descr="IMG_994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471612"/>
            <a:ext cx="4183602" cy="5386388"/>
          </a:xfrm>
          <a:prstGeom prst="rect">
            <a:avLst/>
          </a:prstGeom>
        </p:spPr>
      </p:pic>
      <p:pic>
        <p:nvPicPr>
          <p:cNvPr id="8" name="Picture 7" descr="2015-08-30 14.32.0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0107" y="1471612"/>
            <a:ext cx="4039791" cy="5386388"/>
          </a:xfrm>
          <a:prstGeom prst="rect">
            <a:avLst/>
          </a:prstGeom>
        </p:spPr>
      </p:pic>
    </p:spTree>
    <p:extLst>
      <p:ext uri="{BB962C8B-B14F-4D97-AF65-F5344CB8AC3E}">
        <p14:creationId xmlns:p14="http://schemas.microsoft.com/office/powerpoint/2010/main" val="351081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80229" cy="6481762"/>
          </a:xfrm>
        </p:spPr>
        <p:txBody>
          <a:bodyPr>
            <a:normAutofit/>
          </a:bodyPr>
          <a:lstStyle/>
          <a:p>
            <a:pPr algn="l"/>
            <a:r>
              <a:rPr lang="en-US" sz="2400" b="1" baseline="30000" dirty="0"/>
              <a:t>Neighborhood Picture:</a:t>
            </a:r>
            <a:r>
              <a:rPr lang="en-US" sz="2400" baseline="30000" dirty="0"/>
              <a:t/>
            </a:r>
            <a:br>
              <a:rPr lang="en-US" sz="2400" baseline="30000" dirty="0"/>
            </a:br>
            <a:r>
              <a:rPr lang="en-US" sz="2400" baseline="30000" dirty="0" smtClean="0"/>
              <a:t>There </a:t>
            </a:r>
            <a:r>
              <a:rPr lang="en-US" sz="2400" baseline="30000" dirty="0"/>
              <a:t>are </a:t>
            </a:r>
            <a:r>
              <a:rPr lang="en-US" sz="2400" baseline="30000" dirty="0" smtClean="0"/>
              <a:t>53 </a:t>
            </a:r>
            <a:r>
              <a:rPr lang="en-US" sz="2400" baseline="30000" dirty="0"/>
              <a:t>lots with homes built as early as 1910, and 1950, and we have a couple of houses </a:t>
            </a:r>
            <a:r>
              <a:rPr lang="en-US" sz="2400" baseline="30000" dirty="0" smtClean="0"/>
              <a:t>under construction </a:t>
            </a:r>
            <a:r>
              <a:rPr lang="en-US" sz="2400" baseline="30000" dirty="0"/>
              <a:t>now. We are very proud of the lush vegetation and old Florida feel</a:t>
            </a:r>
            <a:r>
              <a:rPr lang="en-US" sz="2400" baseline="30000" dirty="0" smtClean="0"/>
              <a:t>.</a:t>
            </a:r>
            <a:endParaRPr lang="en-US" sz="2400" dirty="0"/>
          </a:p>
        </p:txBody>
      </p:sp>
      <p:pic>
        <p:nvPicPr>
          <p:cNvPr id="3" name="Picture 2" descr="2015-05-21 11.53.3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384158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hiti Park Logo_v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25253" y="42336"/>
            <a:ext cx="1756914" cy="704464"/>
          </a:xfrm>
          <a:prstGeom prst="rect">
            <a:avLst/>
          </a:prstGeom>
        </p:spPr>
      </p:pic>
      <p:pic>
        <p:nvPicPr>
          <p:cNvPr id="2" name="Picture 1" descr="2015-04-28 13.12.1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589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53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2" cy="6858000"/>
          </a:xfrm>
          <a:prstGeom prst="rect">
            <a:avLst/>
          </a:prstGeom>
        </p:spPr>
      </p:pic>
    </p:spTree>
    <p:extLst>
      <p:ext uri="{BB962C8B-B14F-4D97-AF65-F5344CB8AC3E}">
        <p14:creationId xmlns:p14="http://schemas.microsoft.com/office/powerpoint/2010/main" val="2643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98114" cy="1329191"/>
          </a:xfrm>
        </p:spPr>
        <p:txBody>
          <a:bodyPr>
            <a:normAutofit fontScale="90000"/>
          </a:bodyPr>
          <a:lstStyle/>
          <a:p>
            <a:pPr algn="l"/>
            <a:r>
              <a:rPr lang="en-US" sz="2400" baseline="30000" dirty="0"/>
              <a:t>• Sarasota’s first official residents, the Whitakers, after whom the Whitaker Bayou is named,  </a:t>
            </a:r>
            <a:r>
              <a:rPr lang="en-US" sz="2400" baseline="30000" dirty="0" smtClean="0"/>
              <a:t/>
            </a:r>
            <a:br>
              <a:rPr lang="en-US" sz="2400" baseline="30000" dirty="0" smtClean="0"/>
            </a:br>
            <a:r>
              <a:rPr lang="en-US" sz="2400" baseline="30000" dirty="0" smtClean="0"/>
              <a:t>resided </a:t>
            </a:r>
            <a:r>
              <a:rPr lang="en-US" sz="2400" baseline="30000" dirty="0"/>
              <a:t>in the Tahiti Park area along the Bayou in 1851. </a:t>
            </a:r>
            <a:r>
              <a:rPr lang="en-US" sz="2400" baseline="30000" dirty="0" smtClean="0"/>
              <a:t/>
            </a:r>
            <a:br>
              <a:rPr lang="en-US" sz="2400" baseline="30000" dirty="0" smtClean="0"/>
            </a:br>
            <a:r>
              <a:rPr lang="en-US" sz="2400" baseline="30000" dirty="0"/>
              <a:t>• Some time between 1910-1920 </a:t>
            </a:r>
            <a:r>
              <a:rPr lang="en-US" sz="2400" baseline="30000" dirty="0" smtClean="0"/>
              <a:t>Mr. </a:t>
            </a:r>
            <a:r>
              <a:rPr lang="en-US" sz="2400" baseline="30000" dirty="0"/>
              <a:t>Lowe (pronounced Lau) built a house </a:t>
            </a:r>
            <a:r>
              <a:rPr lang="en-US" sz="2400" baseline="30000" dirty="0" smtClean="0"/>
              <a:t>on the current YC property where </a:t>
            </a:r>
            <a:r>
              <a:rPr lang="en-US" sz="2400" baseline="30000" dirty="0"/>
              <a:t>he resided for a year and then created a small boat yard which coexisted, more or less quite peacefully, within the two neighborhoods on either side of the Bayou, (IBSSA and Tahiti Park) with the exception of two rather large fires. </a:t>
            </a:r>
            <a:br>
              <a:rPr lang="en-US" sz="2400" baseline="30000" dirty="0"/>
            </a:br>
            <a:endParaRPr lang="en-US" sz="2400" baseline="30000" dirty="0"/>
          </a:p>
        </p:txBody>
      </p:sp>
      <p:pic>
        <p:nvPicPr>
          <p:cNvPr id="4" name="Picture 3" descr="Whitaker191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865" y="1478361"/>
            <a:ext cx="7562680" cy="5379639"/>
          </a:xfrm>
          <a:prstGeom prst="rect">
            <a:avLst/>
          </a:prstGeom>
        </p:spPr>
      </p:pic>
    </p:spTree>
    <p:extLst>
      <p:ext uri="{BB962C8B-B14F-4D97-AF65-F5344CB8AC3E}">
        <p14:creationId xmlns:p14="http://schemas.microsoft.com/office/powerpoint/2010/main" val="106932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312</TotalTime>
  <Words>234</Words>
  <Application>Microsoft Office PowerPoint</Application>
  <PresentationFormat>On-screen Show (4:3)</PresentationFormat>
  <Paragraphs>35</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Neighborhood Picture: Here is a rough map of our Tahiti Park Neighborhood - we are just about one mile directly north of here, and we are bordered on the east by N Tamiami trail, on the south by Whitaker gateway park, on the west by Sarasota Bay, and on the north by Whitaker Bayou.</vt:lpstr>
      <vt:lpstr>Neighborhood Picture: There are 53 lots with homes built as early as 1910, and 1950, and we have a couple of houses under construction now. We are very proud of the lush vegetation and old Florida feel.</vt:lpstr>
      <vt:lpstr>PowerPoint Presentation</vt:lpstr>
      <vt:lpstr>PowerPoint Presentation</vt:lpstr>
      <vt:lpstr>• Sarasota’s first official residents, the Whitakers, after whom the Whitaker Bayou is named,   resided in the Tahiti Park area along the Bayou in 1851.  • Some time between 1910-1920 Mr. Lowe (pronounced Lau) built a house on the current YC property where he resided for a year and then created a small boat yard which coexisted, more or less quite peacefully, within the two neighborhoods on either side of the Bayou, (IBSSA and Tahiti Park) with the exception of two rather large fires.  </vt:lpstr>
      <vt:lpstr>• 2001 Pond is filled in by the developer and property owner in order to make room for his proposed two 40 foot open boat storage racks housing 180 boats. </vt:lpstr>
      <vt:lpstr>• 2001-2002  • contacted DEP and the YC received a slap on the wrist and fines for the filling in of pond without a permit and for other environmental hazards such as disposing boat cleaning products into the ground and Bayou creating a toxic plume  • we started neighborhood petition against the boat racks • Hired an attorney to help us with the Board of Adjustment petition, which challenged Tim Litchet’s (City Planning Official) definition of a Marina - this went to the  Board of Adjustment where we lost in a tie vote, 2-2. A petition was submitted by a BOA member to allow the missing BOA member to view that meeting and vote so it would not be a decision made a by a tie vote but - again - in a 2-2 vote -we “lost” - so actually we lost twice in a tie vote • organized a fundraising concert to raise money</vt:lpstr>
      <vt:lpstr>• August 2003  • Yacht Center Property is sold and purchased by the Githlers (and others) • October 8 the YC submitted boat storage project and this went to public hearing before the Planning Board and TP won this hearing 4-1.  The YC pulled this proposal so it did not go forward to public hearing to the CC. And we celebrated.</vt:lpstr>
      <vt:lpstr>• Then in 2004 the YC submitted a new proposal -  two 120ft condos with three 65 ft condos /25 units an acre • January 21 in a Public Hearing before the Planning Board,  TPN won 4-1 • March 11  in a Public Hearing before the City Commission, TPN won (4-1) • March 15, 2004 at a City Commission meeting, a motion was made by a Commissioner to call for a re-vote on The YCs previous request, that was deined</vt:lpstr>
      <vt:lpstr>PowerPoint Presentation</vt:lpstr>
      <vt:lpstr>• Feb 5, 2007 the YC submids a new project for review in front of the City Development Review Committee</vt:lpstr>
      <vt:lpstr>• Feb 5, 2007 DRC for the new  Yacht Center Club Yacht Center Properties:  • Boat Club 4041 square feet   • Accessory Boat Storage 81,000 sf  • Chain Restaurant 5550 sf   • Hotel 78,191 sf   • Gas Station 700 sf  • Total 169,441 square feet</vt:lpstr>
      <vt:lpstr>  The YC  would need two conditional use permits and two site plan approvals from the PB and CC  excerpt from a letter from Jennifer Ahearn-Koch to the City Commissioners March 2007-   The YC stated that  “they are not getting equal hearing on some issues” and that the City’s planning dept is not working with the developers of the Yacht Center property, that they are making it difficult for them.  Frankly, I think they are making it difficult on themselves. My advice to them is to just look at the current code and what it allows: height, density, usage and set backs, and go from there.  Easy!</vt:lpstr>
      <vt:lpstr> Neighborhood activists are often labeled as being against “progress”,  which is silly, there is no way to stop “progress”.   But, “progress” and development are not the same thing, especially in this context.   Progress is betterment and improvement. Development, as applied to our situation,  is construction at the cost of neighborhoods. In too many cases, development is  haphazard growth, not betterment or improvement.  A city can both progress and develop well, but a city that does so,  is balanced and prepared. Progress can occur without destroying neighborhoods.  Developers can and should work hand in hand with neighborhoods, city leaders and planners.  Personally, I look forward to the day when this can happen in my own neighborhood ...  now that would be progress!  From Jennifer Ahearn-Koch to the City Commissioners March 2006 </vt:lpstr>
      <vt:lpstr>Take Away • Don’t be afraid or intimidated to get involved and ask questions • If someone tells you something you don’t understand, ask to explain • read the zoning code, comp plan, ordinance references for yourself, in full, and again, if you don't understand some acronym or definition, look it up, question everything • look to outside sources for help, other neighbors who have gone through  similar situations, non-profit organizations, etc • Remember that the City / County staff work for you, their job is to work with the citizens and the developers to facilitate and inform • make all of your objections and findings in writing and ask them to be part of the record • document everything, even conversations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Ahearn-Koch</dc:creator>
  <cp:lastModifiedBy>User</cp:lastModifiedBy>
  <cp:revision>45</cp:revision>
  <dcterms:created xsi:type="dcterms:W3CDTF">2016-03-14T15:51:48Z</dcterms:created>
  <dcterms:modified xsi:type="dcterms:W3CDTF">2016-03-17T20:00:05Z</dcterms:modified>
</cp:coreProperties>
</file>